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1" r:id="rId13"/>
    <p:sldId id="270" r:id="rId14"/>
    <p:sldId id="272" r:id="rId15"/>
    <p:sldId id="273" r:id="rId16"/>
    <p:sldId id="266" r:id="rId17"/>
    <p:sldId id="265" r:id="rId18"/>
    <p:sldId id="267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99" autoAdjust="0"/>
  </p:normalViewPr>
  <p:slideViewPr>
    <p:cSldViewPr>
      <p:cViewPr varScale="1">
        <p:scale>
          <a:sx n="68" d="100"/>
          <a:sy n="68" d="100"/>
        </p:scale>
        <p:origin x="96" y="28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10/27/2022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10/27/2022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10/27/2022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Pipelining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Pushpendra Kumar Pateriya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7349-6BE1-4958-776A-915B754F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Instruction Pipelining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23943-5761-A3B2-3BBD-C83624897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Timing Variations</a:t>
            </a:r>
          </a:p>
          <a:p>
            <a:r>
              <a:rPr lang="en-US" dirty="0"/>
              <a:t>Data Hazards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Interrupts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51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500A-00C1-C7C3-96E2-6105DF4B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Hazards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CF483-4169-8D4D-D98B-F31C20254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Hazard</a:t>
            </a:r>
          </a:p>
          <a:p>
            <a:pPr lvl="1"/>
            <a:r>
              <a:rPr lang="en-US" dirty="0"/>
              <a:t>Different instructions trying to access the same piece of H/W in the same segment of pipeline.</a:t>
            </a:r>
          </a:p>
          <a:p>
            <a:r>
              <a:rPr lang="en-US" dirty="0"/>
              <a:t>Data Hazard</a:t>
            </a:r>
          </a:p>
          <a:p>
            <a:pPr lvl="1"/>
            <a:r>
              <a:rPr lang="en-US" dirty="0"/>
              <a:t>Instruction depends on the result of a prior instruction</a:t>
            </a:r>
          </a:p>
          <a:p>
            <a:pPr lvl="2"/>
            <a:r>
              <a:rPr lang="en-US" dirty="0"/>
              <a:t>RAW (True Data Dependency/Flow Dependency)</a:t>
            </a:r>
          </a:p>
          <a:p>
            <a:pPr lvl="2"/>
            <a:r>
              <a:rPr lang="en-US" dirty="0"/>
              <a:t>WAR (</a:t>
            </a:r>
            <a:r>
              <a:rPr lang="en-US" dirty="0" err="1"/>
              <a:t>Antidependency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WAW (Output Dependency)</a:t>
            </a:r>
          </a:p>
          <a:p>
            <a:r>
              <a:rPr lang="en-US" dirty="0"/>
              <a:t>Control Hazard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28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353E-3855-87DD-C0A7-CCC8159F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Berstein’s</a:t>
            </a:r>
            <a:r>
              <a:rPr lang="en-US" dirty="0"/>
              <a:t>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C3E3B-6AE5-CCAF-DCE7-06ED3142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F2E31-0CF3-824E-5028-21458BB1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1" y="1905000"/>
            <a:ext cx="634694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8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0359-9493-08CF-3280-DB26B19C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F073-EFA0-F4CE-8D07-7C2B3B6F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C9B8F-66A2-3F0F-28B1-4B4677063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86379"/>
            <a:ext cx="12188825" cy="348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2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FF22-248D-0138-6BE3-6E9B9621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Data Hazards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CC00-650F-AC4A-BA21-EEE66EF1A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Forwarding: (Add special circuitry, which one forwards the desired value to the pipeline segment)</a:t>
            </a:r>
          </a:p>
          <a:p>
            <a:r>
              <a:rPr lang="en-US" dirty="0"/>
              <a:t>Code Re-Ordering </a:t>
            </a:r>
          </a:p>
          <a:p>
            <a:r>
              <a:rPr lang="en-US" dirty="0"/>
              <a:t>Stall Insertion: (n0-op instruction)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751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1831-46AD-72EC-455B-24B9E1E8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Hazard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B4EA7-F156-BED4-DD9F-EF2A5070A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result from branch instructions</a:t>
            </a:r>
          </a:p>
          <a:p>
            <a:r>
              <a:rPr lang="en-US" dirty="0"/>
              <a:t>Types of control hazards:</a:t>
            </a:r>
          </a:p>
          <a:p>
            <a:pPr lvl="1"/>
            <a:r>
              <a:rPr lang="en-US" dirty="0"/>
              <a:t>Jump to the branch target address if the instruction succeeds</a:t>
            </a:r>
          </a:p>
          <a:p>
            <a:pPr lvl="1"/>
            <a:r>
              <a:rPr lang="en-US" dirty="0"/>
              <a:t>Execute the instruction after the branch instruction if the branch fails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4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413C-2EA8-33E8-2B1C-74948845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12474-0672-AC8B-70E1-51EA36C2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6C027-CEEE-D687-F89A-E1C5DFDF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12188825" cy="27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AA88-AC82-DDE0-A046-49F009CA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FB153-6A58-8D82-9CFE-4FB81189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545B-1E92-94EA-2A36-319D9C82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09" y="0"/>
            <a:ext cx="7477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7049-A519-27B7-1AEB-52B64EF1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031A7-5076-BEB3-D63E-5E451BBF9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6C95A-39A0-FAC6-3EF0-07834E2B6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69"/>
          <a:stretch/>
        </p:blipFill>
        <p:spPr>
          <a:xfrm>
            <a:off x="0" y="783166"/>
            <a:ext cx="12188825" cy="142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B9B8B-83FC-1436-D4C1-AA93CC90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3A12-C840-B8D3-B326-0AA8CA0B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B5764-7A49-50E5-9605-C330A17ED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13"/>
          <a:stretch/>
        </p:blipFill>
        <p:spPr>
          <a:xfrm>
            <a:off x="0" y="1124744"/>
            <a:ext cx="12188825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6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9B54-7278-D913-FBC7-C785F11F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C3DBD-EE55-D9B2-C4E6-977F143E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time taken by the system to execute a program.</a:t>
            </a:r>
          </a:p>
          <a:p>
            <a:r>
              <a:rPr lang="en-US" dirty="0"/>
              <a:t>Performance affected by following parameters:</a:t>
            </a:r>
          </a:p>
          <a:p>
            <a:pPr lvl="1"/>
            <a:r>
              <a:rPr lang="en-US" dirty="0"/>
              <a:t>Clock speed</a:t>
            </a:r>
          </a:p>
          <a:p>
            <a:pPr lvl="1"/>
            <a:r>
              <a:rPr lang="en-IN" dirty="0"/>
              <a:t>Type and number of instructions available </a:t>
            </a:r>
          </a:p>
          <a:p>
            <a:pPr lvl="1"/>
            <a:r>
              <a:rPr lang="en-IN" dirty="0"/>
              <a:t>Average time required to execute an instruction</a:t>
            </a:r>
          </a:p>
          <a:p>
            <a:pPr lvl="1"/>
            <a:r>
              <a:rPr lang="en-IN" dirty="0"/>
              <a:t>Memory access time</a:t>
            </a:r>
          </a:p>
          <a:p>
            <a:pPr lvl="1"/>
            <a:r>
              <a:rPr lang="en-IN" dirty="0"/>
              <a:t>Power dissipation in the system</a:t>
            </a:r>
          </a:p>
          <a:p>
            <a:pPr lvl="1"/>
            <a:r>
              <a:rPr lang="en-IN" dirty="0"/>
              <a:t>Number of I/O devices and types of I/O devices connected </a:t>
            </a:r>
          </a:p>
          <a:p>
            <a:pPr lvl="1"/>
            <a:r>
              <a:rPr lang="en-IN" dirty="0"/>
              <a:t>The data transfer capacity of the bus</a:t>
            </a:r>
          </a:p>
        </p:txBody>
      </p:sp>
    </p:spTree>
    <p:extLst>
      <p:ext uri="{BB962C8B-B14F-4D97-AF65-F5344CB8AC3E}">
        <p14:creationId xmlns:p14="http://schemas.microsoft.com/office/powerpoint/2010/main" val="173834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31C0-27F1-0DC9-B0A3-AA995EBA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8877-5570-AE1E-1908-10C464FFF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5DB5A-417E-0F5D-DFAF-BA436733D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0" b="27085"/>
          <a:stretch/>
        </p:blipFill>
        <p:spPr>
          <a:xfrm>
            <a:off x="-1" y="2456892"/>
            <a:ext cx="1218882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0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9B89-A9B0-63F8-3B52-978F5123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C5AB-B73D-3728-599D-7A3EB14FF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729D9-4DAE-A0F6-3151-F5AED5B4D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8" b="52100"/>
          <a:stretch/>
        </p:blipFill>
        <p:spPr>
          <a:xfrm>
            <a:off x="1522412" y="1905000"/>
            <a:ext cx="9144000" cy="13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9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AB89-972C-505E-9E31-CF57C057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CA063-74A7-F87D-EFB2-FCED31DDE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1EDDB-07AC-6961-B694-D29EE146F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01" b="19550"/>
          <a:stretch/>
        </p:blipFill>
        <p:spPr>
          <a:xfrm>
            <a:off x="1493452" y="1905000"/>
            <a:ext cx="914400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0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A884-E99A-1B93-E970-1F8256B7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1699-6289-8F7B-29B5-C4FA434B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42FDF-1C1F-3154-D235-60854E4B5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68" b="17354"/>
          <a:stretch/>
        </p:blipFill>
        <p:spPr>
          <a:xfrm rot="16200000">
            <a:off x="2921804" y="-513194"/>
            <a:ext cx="6273209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AA57-8112-4FAC-B5BA-674078A03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CD64B-2466-B5AF-61D3-7EC352AE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23BD3-0A50-687E-A98B-CAB208182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8" b="39500"/>
          <a:stretch/>
        </p:blipFill>
        <p:spPr>
          <a:xfrm>
            <a:off x="1522412" y="1905000"/>
            <a:ext cx="9144000" cy="22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19B0-F520-FD23-E4B0-4F2E5E48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6D57-12BB-0CB5-5C67-5E0BED4E2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8798D-F7CE-BEF5-943F-FFDA927A9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01" b="4004"/>
          <a:stretch/>
        </p:blipFill>
        <p:spPr>
          <a:xfrm>
            <a:off x="1504520" y="1905000"/>
            <a:ext cx="9144000" cy="24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8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2B58-D355-7F1A-2022-06F98403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C4352-361B-1656-B1DE-9223F1B5E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824FF-5704-5AC1-1AAD-2E0AFBDB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06673"/>
            <a:ext cx="8604449" cy="64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4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23AFE-A313-66F9-9263-3DB4AC10C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7DFF-487C-EB70-5B9A-3A516E1D5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29820-EEFD-EC5E-8B07-A5091F451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" t="23730" r="36412" b="16375"/>
          <a:stretch/>
        </p:blipFill>
        <p:spPr>
          <a:xfrm>
            <a:off x="621804" y="274638"/>
            <a:ext cx="11233248" cy="621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5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83F2-1799-0B67-9EC3-64662119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D99F8-3853-75B4-4641-42DD76104B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CPI: Cycles per instruction</a:t>
                </a:r>
              </a:p>
              <a:p>
                <a:r>
                  <a:rPr lang="en-US" dirty="0"/>
                  <a:t>IPC: Instructions per cycle</a:t>
                </a:r>
              </a:p>
              <a:p>
                <a:r>
                  <a:rPr lang="en-US" dirty="0"/>
                  <a:t>IPC = 1/CPI</a:t>
                </a:r>
              </a:p>
              <a:p>
                <a:r>
                  <a:rPr lang="en-US" dirty="0"/>
                  <a:t>CPU clock cycles = Number of instructions X Average clock cycles per instruction</a:t>
                </a:r>
              </a:p>
              <a:p>
                <a:r>
                  <a:rPr lang="en-US" dirty="0"/>
                  <a:t>CPU clock cycles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𝐶𝑃𝐼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IN" dirty="0"/>
              </a:p>
              <a:p>
                <a:r>
                  <a:rPr lang="en-IN" dirty="0"/>
                  <a:t>CPU execution time = CPU clock cycles X Clock cycle time</a:t>
                </a:r>
              </a:p>
              <a:p>
                <a:r>
                  <a:rPr lang="en-IN" dirty="0"/>
                  <a:t>CPU execution time = CPU clock cycles / Clock rate</a:t>
                </a:r>
              </a:p>
              <a:p>
                <a:r>
                  <a:rPr lang="en-IN" dirty="0"/>
                  <a:t>CPU execution time = Instruction Count X CPI X Clock Cycle Time</a:t>
                </a:r>
              </a:p>
              <a:p>
                <a:r>
                  <a:rPr lang="en-IN" dirty="0"/>
                  <a:t>CPU execution time =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𝐼𝑛𝑠𝑡𝑟𝑢𝑐𝑡𝑖𝑜𝑛𝑠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𝑃𝑟𝑜𝑔𝑟𝑎𝑚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𝐶𝑙𝑜𝑐𝑘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𝐶𝑦𝑐𝑙𝑒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𝐼𝑛𝑠𝑡𝑟𝑢𝑐𝑡𝑖𝑜𝑛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𝑆𝑒𝑐𝑜𝑛𝑑𝑠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𝐶𝑙𝑜𝑐𝑘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𝐶𝑦𝑐𝑙𝑒</m:t>
                        </m:r>
                      </m:den>
                    </m:f>
                  </m:oMath>
                </a14:m>
                <a:endParaRPr lang="en-IN" dirty="0"/>
              </a:p>
              <a:p>
                <a:r>
                  <a:rPr lang="en-IN" dirty="0"/>
                  <a:t>CPU execution time = Seconds / Program</a:t>
                </a:r>
              </a:p>
              <a:p>
                <a:r>
                  <a:rPr lang="en-IN" dirty="0"/>
                  <a:t>Speedup = (Earlier execution time) / (Current execution time)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D99F8-3853-75B4-4641-42DD76104B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" t="-1714" b="-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75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56F1-DBA8-9DA0-7F2C-B952E67DB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Processing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5D372D-3C56-3A5D-F1B4-A348AF1C5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3967323"/>
              </p:ext>
            </p:extLst>
          </p:nvPr>
        </p:nvGraphicFramePr>
        <p:xfrm>
          <a:off x="1522413" y="1905000"/>
          <a:ext cx="9144000" cy="26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547477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0108737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27130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 Cycle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Cycle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Pipeline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8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Cycle time long enough for the longest instruction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Cycle time long enough for the longest stage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Cycle time long enough for the longest stage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14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Entire cycle acts as a single stage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Shorter stages waste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Shorter stages waste time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721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Shorter instruction waste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Shorter instructions can take fewer cycles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benefit from shorter instructions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3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overlap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overlap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Overlap instruction execution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666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75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28F4-BC12-F1AC-17E4-A4169856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Stage Instruction Cycle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54328-3077-18E4-C1AD-669144C56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Fetch</a:t>
            </a:r>
          </a:p>
          <a:p>
            <a:r>
              <a:rPr lang="en-US" dirty="0"/>
              <a:t>Decode (Interpret) Instruction</a:t>
            </a:r>
          </a:p>
          <a:p>
            <a:r>
              <a:rPr lang="en-US" dirty="0"/>
              <a:t>Fetch Operands</a:t>
            </a:r>
          </a:p>
          <a:p>
            <a:r>
              <a:rPr lang="en-US" dirty="0"/>
              <a:t>Perform Operation</a:t>
            </a:r>
          </a:p>
          <a:p>
            <a:r>
              <a:rPr lang="en-US" dirty="0"/>
              <a:t>Store Result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C083-0A0E-397E-493C-F3E86FA6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D1A68-DB9F-EE0B-B5B2-BE6719899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4D401-1727-6794-492E-CC696122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53" y="0"/>
            <a:ext cx="942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5238-1556-AFC2-BA3A-79E514E0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A316-2765-8104-D695-F5B83435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55499-9AD1-6EDA-A5F2-38CFEE87F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11"/>
          <a:stretch/>
        </p:blipFill>
        <p:spPr>
          <a:xfrm>
            <a:off x="-1" y="2636912"/>
            <a:ext cx="12188825" cy="21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3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A88F-0519-12DB-CC20-AAC1201D7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830F9-1F63-E44D-AD6C-1D200A51F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2843-1737-F0B8-6DE4-257230ED0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01"/>
          <a:stretch/>
        </p:blipFill>
        <p:spPr>
          <a:xfrm>
            <a:off x="2503157" y="256920"/>
            <a:ext cx="7182510" cy="6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927A-DBEB-3B6E-F953-C77A2596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Design and Issue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F0D4-3599-11E3-A02A-368E104BB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BE469-96AA-B0EC-E03C-7FCA36FF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86392"/>
            <a:ext cx="12188825" cy="3685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AF9F0-A06D-0C4B-84A4-53A3D7CA8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808"/>
          <a:stretch/>
        </p:blipFill>
        <p:spPr>
          <a:xfrm>
            <a:off x="-2" y="5271607"/>
            <a:ext cx="12188825" cy="10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7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1159</TotalTime>
  <Words>385</Words>
  <Application>Microsoft Office PowerPoint</Application>
  <PresentationFormat>Custom</PresentationFormat>
  <Paragraphs>71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Consolas</vt:lpstr>
      <vt:lpstr>Corbel</vt:lpstr>
      <vt:lpstr>Chalkboard 16x9</vt:lpstr>
      <vt:lpstr>Instruction Pipelining</vt:lpstr>
      <vt:lpstr>Performance</vt:lpstr>
      <vt:lpstr>Important Fact</vt:lpstr>
      <vt:lpstr>Instruction Processing</vt:lpstr>
      <vt:lpstr>5 Stage Instruction Cycle</vt:lpstr>
      <vt:lpstr>PowerPoint Presentation</vt:lpstr>
      <vt:lpstr>PowerPoint Presentation</vt:lpstr>
      <vt:lpstr>PowerPoint Presentation</vt:lpstr>
      <vt:lpstr>Pipeline Design and Issue</vt:lpstr>
      <vt:lpstr>Problems in Instruction Pipelining</vt:lpstr>
      <vt:lpstr>Pipeline Hazards</vt:lpstr>
      <vt:lpstr>Berstein’s Conditions</vt:lpstr>
      <vt:lpstr>PowerPoint Presentation</vt:lpstr>
      <vt:lpstr>Handling Data Hazards</vt:lpstr>
      <vt:lpstr>Control Hazard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 Pipelining</dc:title>
  <dc:creator>Pushpendra Pateriya</dc:creator>
  <cp:lastModifiedBy>Pushpendra Pateriya</cp:lastModifiedBy>
  <cp:revision>33</cp:revision>
  <dcterms:created xsi:type="dcterms:W3CDTF">2022-10-27T16:13:46Z</dcterms:created>
  <dcterms:modified xsi:type="dcterms:W3CDTF">2022-10-28T11:33:26Z</dcterms:modified>
</cp:coreProperties>
</file>